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B4B"/>
    <a:srgbClr val="FF2929"/>
    <a:srgbClr val="FF6161"/>
    <a:srgbClr val="A8E0D3"/>
    <a:srgbClr val="EF99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5421" autoAdjust="0"/>
  </p:normalViewPr>
  <p:slideViewPr>
    <p:cSldViewPr>
      <p:cViewPr>
        <p:scale>
          <a:sx n="75" d="100"/>
          <a:sy n="75" d="100"/>
        </p:scale>
        <p:origin x="-3114" y="54"/>
      </p:cViewPr>
      <p:guideLst>
        <p:guide orient="horz" pos="13608"/>
        <p:guide pos="907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07-05-1436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238607" y="330049"/>
            <a:ext cx="20969385" cy="3634716"/>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bodyPr>
          <a:lstStyle/>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كلية العلوم الإنسانية والاجتماعية </a:t>
            </a:r>
          </a:p>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قسم علم الاجتماع والديمغرافيا</a:t>
            </a:r>
          </a:p>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معوقات عمل المرأة المستفيدة من القرض المصغر </a:t>
            </a:r>
          </a:p>
          <a:p>
            <a:pPr algn="ctr" fontAlgn="auto">
              <a:spcBef>
                <a:spcPts val="0"/>
              </a:spcBef>
              <a:spcAft>
                <a:spcPts val="0"/>
              </a:spcAft>
              <a:defRPr/>
            </a:pPr>
            <a:r>
              <a:rPr lang="en-US"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Obstacles that face women beneficiaries </a:t>
            </a:r>
            <a:r>
              <a:rPr lang="en-US" sz="4400" dirty="0" err="1"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fr</a:t>
            </a:r>
            <a:r>
              <a:rPr lang="fr-FR"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o</a:t>
            </a:r>
            <a:r>
              <a:rPr lang="en-US"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m micro-loan</a:t>
            </a:r>
            <a:endParaRPr lang="en-US" sz="44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614798"/>
            <a:ext cx="4086574"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110973" y="3103452"/>
            <a:ext cx="3611954" cy="1323421"/>
          </a:xfrm>
          <a:prstGeom prst="rect">
            <a:avLst/>
          </a:prstGeom>
          <a:noFill/>
          <a:ln w="9525">
            <a:noFill/>
            <a:miter lim="800000"/>
            <a:headEnd/>
            <a:tailEnd/>
          </a:ln>
        </p:spPr>
        <p:txBody>
          <a:bodyPr wrap="square" lIns="91422" tIns="45711" rIns="91422" bIns="45711" anchorCtr="1">
            <a:spAutoFit/>
          </a:bodyPr>
          <a:lstStyle/>
          <a:p>
            <a:pPr algn="ctr"/>
            <a:r>
              <a:rPr lang="ar-DZ" sz="4000" b="1" dirty="0">
                <a:solidFill>
                  <a:srgbClr val="000000"/>
                </a:solidFill>
                <a:latin typeface="Traditional Arabic" panose="02020603050405020304" pitchFamily="18" charset="-78"/>
                <a:cs typeface="Traditional Arabic" panose="02020603050405020304" pitchFamily="18" charset="-78"/>
              </a:rPr>
              <a:t>جامعة قاصدي </a:t>
            </a:r>
            <a:r>
              <a:rPr lang="ar-DZ" sz="4000" b="1" dirty="0" err="1">
                <a:solidFill>
                  <a:srgbClr val="000000"/>
                </a:solidFill>
                <a:latin typeface="Traditional Arabic" panose="02020603050405020304" pitchFamily="18" charset="-78"/>
                <a:cs typeface="Traditional Arabic" panose="02020603050405020304" pitchFamily="18" charset="-78"/>
              </a:rPr>
              <a:t>مرباح</a:t>
            </a:r>
            <a:r>
              <a:rPr lang="ar-DZ" sz="4000" b="1" dirty="0">
                <a:solidFill>
                  <a:srgbClr val="000000"/>
                </a:solidFill>
                <a:latin typeface="Traditional Arabic" panose="02020603050405020304" pitchFamily="18" charset="-78"/>
                <a:cs typeface="Traditional Arabic" panose="02020603050405020304" pitchFamily="18" charset="-78"/>
              </a:rPr>
              <a:t> </a:t>
            </a:r>
            <a:r>
              <a:rPr lang="ar-DZ" sz="4000" b="1" dirty="0" err="1">
                <a:solidFill>
                  <a:srgbClr val="000000"/>
                </a:solidFill>
                <a:latin typeface="Traditional Arabic" panose="02020603050405020304" pitchFamily="18" charset="-78"/>
                <a:cs typeface="Traditional Arabic" panose="02020603050405020304" pitchFamily="18" charset="-78"/>
              </a:rPr>
              <a:t>ورقلة</a:t>
            </a:r>
            <a:endParaRPr lang="ar-DZ" sz="4000" b="1" dirty="0">
              <a:solidFill>
                <a:srgbClr val="000000"/>
              </a:solidFill>
              <a:latin typeface="Traditional Arabic" panose="02020603050405020304" pitchFamily="18" charset="-78"/>
              <a:cs typeface="Traditional Arabic" panose="02020603050405020304" pitchFamily="18" charset="-78"/>
            </a:endParaRPr>
          </a:p>
        </p:txBody>
      </p:sp>
      <p:sp>
        <p:nvSpPr>
          <p:cNvPr id="11276" name="Rectangle 18"/>
          <p:cNvSpPr>
            <a:spLocks noChangeArrowheads="1"/>
          </p:cNvSpPr>
          <p:nvPr/>
        </p:nvSpPr>
        <p:spPr bwMode="auto">
          <a:xfrm>
            <a:off x="18367873" y="18208501"/>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20678068" y="1833064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19082319" y="5887022"/>
            <a:ext cx="7024998"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19964900" y="5939249"/>
            <a:ext cx="4929186"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20826071" y="24510562"/>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1804029" y="24606420"/>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8970433" y="14311458"/>
            <a:ext cx="9416478" cy="8572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0856443" y="14349239"/>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تساؤلات  الفرعية </a:t>
            </a:r>
            <a:endParaRPr lang="ar-DZ" sz="4500" b="1" kern="0" dirty="0">
              <a:solidFill>
                <a:srgbClr val="000000"/>
              </a:solidFill>
              <a:latin typeface="Arial"/>
              <a:cs typeface="+mn-cs"/>
            </a:endParaRPr>
          </a:p>
        </p:txBody>
      </p:sp>
      <p:sp>
        <p:nvSpPr>
          <p:cNvPr id="34" name="Organigramme : Processus 33"/>
          <p:cNvSpPr/>
          <p:nvPr/>
        </p:nvSpPr>
        <p:spPr>
          <a:xfrm>
            <a:off x="18699578" y="15301030"/>
            <a:ext cx="9958187" cy="2426987"/>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r>
              <a:rPr lang="ar-DZ" sz="4000" b="1" dirty="0">
                <a:latin typeface="Traditional Arabic" panose="02020603050405020304" pitchFamily="18" charset="-78"/>
                <a:cs typeface="Traditional Arabic" panose="02020603050405020304" pitchFamily="18" charset="-78"/>
              </a:rPr>
              <a:t>1</a:t>
            </a:r>
            <a:r>
              <a:rPr lang="ar-DZ" sz="4000" b="1" dirty="0" smtClean="0">
                <a:latin typeface="Traditional Arabic" panose="02020603050405020304" pitchFamily="18" charset="-78"/>
                <a:cs typeface="Traditional Arabic" panose="02020603050405020304" pitchFamily="18" charset="-78"/>
              </a:rPr>
              <a:t>– هل تعيق قيمة القرض عمل المرأة المستفيدة من القرض المصغر ؟</a:t>
            </a: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2- هل تعيق الأسرة عمل المرأة المستفيدة من القرض المصغر؟</a:t>
            </a: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9437305" y="25752844"/>
            <a:ext cx="9413934"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4000" b="1" dirty="0">
                <a:latin typeface="Traditional Arabic" panose="02020603050405020304" pitchFamily="18" charset="-78"/>
                <a:cs typeface="Traditional Arabic" panose="02020603050405020304" pitchFamily="18" charset="-78"/>
              </a:rPr>
              <a:t>ولتحقيق أهداف البحث والتحقق من تساؤلات الدراسة ،تم الاعتماد على المنهج الوصفي الذي يعتبر مناسبا لمجال الدراسة الحالية فمن خلاله تمت محاولة الكشف عن المعوقات عمل المرأة المستفيدة من القرض المصغر</a:t>
            </a:r>
            <a:endParaRPr lang="en-US" sz="4000" b="1" dirty="0">
              <a:solidFill>
                <a:srgbClr val="000000"/>
              </a:solidFill>
              <a:latin typeface="Simplified Arabic" pitchFamily="18" charset="-78"/>
              <a:cs typeface="Simplified Arabic" pitchFamily="18" charset="-78"/>
            </a:endParaRPr>
          </a:p>
        </p:txBody>
      </p:sp>
      <p:sp>
        <p:nvSpPr>
          <p:cNvPr id="2" name="Rectangle à coins arrondis 1"/>
          <p:cNvSpPr/>
          <p:nvPr/>
        </p:nvSpPr>
        <p:spPr>
          <a:xfrm>
            <a:off x="4165374" y="4194775"/>
            <a:ext cx="6480719" cy="234540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dirty="0" smtClean="0">
                <a:latin typeface="Traditional Arabic" panose="02020603050405020304" pitchFamily="18" charset="-78"/>
                <a:cs typeface="Traditional Arabic" panose="02020603050405020304" pitchFamily="18" charset="-78"/>
              </a:rPr>
              <a:t>الاسم واللقب :هجرة قوارح </a:t>
            </a:r>
          </a:p>
          <a:p>
            <a:pPr algn="r"/>
            <a:r>
              <a:rPr lang="ar-DZ" sz="4000" dirty="0" smtClean="0">
                <a:latin typeface="Traditional Arabic" panose="02020603050405020304" pitchFamily="18" charset="-78"/>
                <a:cs typeface="Traditional Arabic" panose="02020603050405020304" pitchFamily="18" charset="-78"/>
              </a:rPr>
              <a:t>اشراف الدكتوراه: سامية عزيز</a:t>
            </a:r>
          </a:p>
          <a:p>
            <a:pPr algn="r"/>
            <a:r>
              <a:rPr lang="fr-FR" sz="4000" dirty="0">
                <a:latin typeface="Traditional Arabic" panose="02020603050405020304" pitchFamily="18" charset="-78"/>
                <a:cs typeface="Traditional Arabic" panose="02020603050405020304" pitchFamily="18" charset="-78"/>
              </a:rPr>
              <a:t>gouareh30gh@gmail.com</a:t>
            </a:r>
            <a:endParaRPr lang="ar-DZ" sz="4000"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220287" y="6735909"/>
            <a:ext cx="13660128" cy="7261297"/>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4000" b="1" dirty="0" smtClean="0">
                <a:latin typeface="Traditional Arabic" panose="02020603050405020304" pitchFamily="18" charset="-78"/>
                <a:cs typeface="Traditional Arabic" panose="02020603050405020304" pitchFamily="18" charset="-78"/>
              </a:rPr>
              <a:t>مع التغيير والتطور الذي عرفه المجتمع الجزائري ،لاسيما مع دخول سياسيات اقتصادية هادفة لتحسين المستوى الاقتصادي والاجتماعي بفتح فرص للعمل ،أمام مختلف الفئات والتي من بينها المرأة التي سعت دولة الجزائرية الى تدعيم مكانتها في المجتمع ،من أجل المساهمة في عميلة التنمية من خلال عدة استراتيجيات والتي من بينها القرض المصغر الذي عملت المرأة على الاستدانة بهذا القرض ،من أجل خلق منصب عمل وتحسين المستوى المعيشي ، مع اثبات مكانتها في المجتمع وبهذا سنحاول في هذه الدراسة تشخيص أهم القيود والمعوقات التي تتعرض عمل المرأة في اطار الاستفادة من القرض المصغر</a:t>
            </a:r>
            <a:endParaRPr lang="ar-DZ" sz="4000" b="1" dirty="0">
              <a:latin typeface="Traditional Arabic" panose="02020603050405020304" pitchFamily="18" charset="-78"/>
              <a:cs typeface="Traditional Arabic" panose="02020603050405020304" pitchFamily="18" charset="-78"/>
            </a:endParaRPr>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110972" y="7733275"/>
            <a:ext cx="15483648" cy="17091128"/>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4000" b="1" dirty="0">
                <a:latin typeface="Traditional Arabic" panose="02020603050405020304" pitchFamily="18" charset="-78"/>
                <a:cs typeface="Traditional Arabic" panose="02020603050405020304" pitchFamily="18" charset="-78"/>
              </a:rPr>
              <a:t>عرفت جل المجتمعات تطورات كبيرة وسريعة في مختلف مجالات الحياة ، مما أدى الى تغير انساق الحياة الاجتماعية ، خاصة  بعد دخول المرأة عالم الشغل من اجل إعطاء لنفسها مكانة في المجتمع ،وتغيير نظرة المجتمع اليها  بعدما كان منحصر الا في </a:t>
            </a:r>
            <a:r>
              <a:rPr lang="ar-DZ" sz="4000" b="1" dirty="0" smtClean="0">
                <a:latin typeface="Traditional Arabic" panose="02020603050405020304" pitchFamily="18" charset="-78"/>
                <a:cs typeface="Traditional Arabic" panose="02020603050405020304" pitchFamily="18" charset="-78"/>
              </a:rPr>
              <a:t>البيت، الا </a:t>
            </a:r>
            <a:r>
              <a:rPr lang="ar-DZ" sz="4000" b="1" dirty="0">
                <a:latin typeface="Traditional Arabic" panose="02020603050405020304" pitchFamily="18" charset="-78"/>
                <a:cs typeface="Traditional Arabic" panose="02020603050405020304" pitchFamily="18" charset="-78"/>
              </a:rPr>
              <a:t>ان وصولها الى مستويات عليا من التعليم جعلها تدخل عالم الشغل بقوة وفي كل مجالات باختلاف اشكالها.</a:t>
            </a:r>
          </a:p>
          <a:p>
            <a:pPr algn="r" rtl="1"/>
            <a:r>
              <a:rPr lang="ar-DZ" sz="4000" b="1" dirty="0">
                <a:latin typeface="Traditional Arabic" panose="02020603050405020304" pitchFamily="18" charset="-78"/>
                <a:cs typeface="Traditional Arabic" panose="02020603050405020304" pitchFamily="18" charset="-78"/>
              </a:rPr>
              <a:t>فالعمل المرأة لم يظهر الا في المجتمعات الغربية </a:t>
            </a:r>
            <a:r>
              <a:rPr lang="ar-DZ" sz="4000" b="1" dirty="0" smtClean="0">
                <a:latin typeface="Traditional Arabic" panose="02020603050405020304" pitchFamily="18" charset="-78"/>
                <a:cs typeface="Traditional Arabic" panose="02020603050405020304" pitchFamily="18" charset="-78"/>
              </a:rPr>
              <a:t>فقط، </a:t>
            </a:r>
            <a:r>
              <a:rPr lang="ar-DZ" sz="4000" b="1" dirty="0">
                <a:latin typeface="Traditional Arabic" panose="02020603050405020304" pitchFamily="18" charset="-78"/>
                <a:cs typeface="Traditional Arabic" panose="02020603050405020304" pitchFamily="18" charset="-78"/>
              </a:rPr>
              <a:t>بل كان في كل المجتمعات والتي من بينها </a:t>
            </a:r>
            <a:r>
              <a:rPr lang="ar-DZ" sz="4000" b="1" dirty="0" smtClean="0">
                <a:latin typeface="Traditional Arabic" panose="02020603050405020304" pitchFamily="18" charset="-78"/>
                <a:cs typeface="Traditional Arabic" panose="02020603050405020304" pitchFamily="18" charset="-78"/>
              </a:rPr>
              <a:t>الجزائر </a:t>
            </a:r>
            <a:r>
              <a:rPr lang="ar-DZ" sz="4000" b="1" dirty="0">
                <a:latin typeface="Traditional Arabic" panose="02020603050405020304" pitchFamily="18" charset="-78"/>
                <a:cs typeface="Traditional Arabic" panose="02020603050405020304" pitchFamily="18" charset="-78"/>
              </a:rPr>
              <a:t>الذي عرف عدة مراحل بدء من فترة ما قبل الاحتلال </a:t>
            </a:r>
            <a:r>
              <a:rPr lang="ar-DZ" sz="4000" b="1" dirty="0" smtClean="0">
                <a:latin typeface="Traditional Arabic" panose="02020603050405020304" pitchFamily="18" charset="-78"/>
                <a:cs typeface="Traditional Arabic" panose="02020603050405020304" pitchFamily="18" charset="-78"/>
              </a:rPr>
              <a:t>وصولا الاستقلال </a:t>
            </a:r>
            <a:r>
              <a:rPr lang="ar-DZ" sz="4000" b="1" dirty="0">
                <a:latin typeface="Traditional Arabic" panose="02020603050405020304" pitchFamily="18" charset="-78"/>
                <a:cs typeface="Traditional Arabic" panose="02020603050405020304" pitchFamily="18" charset="-78"/>
              </a:rPr>
              <a:t>التي شهدت نسب عمل المرأة ضئيلة مقارنة بالرجال وهذا راجع الى البيئة الجغرافية والوضعية الاسرية ، الا ان السلطات الجزائرية عملت على تعليم المرأة من اجل اكسابها مستويات علمية وتمكينها من تقلد مناصب عليا.</a:t>
            </a:r>
          </a:p>
          <a:p>
            <a:pPr algn="r" rtl="1"/>
            <a:r>
              <a:rPr lang="ar-DZ" sz="4000" b="1" dirty="0">
                <a:latin typeface="Traditional Arabic" panose="02020603050405020304" pitchFamily="18" charset="-78"/>
                <a:cs typeface="Traditional Arabic" panose="02020603050405020304" pitchFamily="18" charset="-78"/>
              </a:rPr>
              <a:t>فالدولة الجزائرية حرصت على إدماج المرأة في الحياة العمالية </a:t>
            </a:r>
            <a:r>
              <a:rPr lang="ar-DZ" sz="4000" b="1" dirty="0" err="1">
                <a:latin typeface="Traditional Arabic" panose="02020603050405020304" pitchFamily="18" charset="-78"/>
                <a:cs typeface="Traditional Arabic" panose="02020603050405020304" pitchFamily="18" charset="-78"/>
              </a:rPr>
              <a:t>منتهجة</a:t>
            </a:r>
            <a:r>
              <a:rPr lang="ar-DZ" sz="4000" b="1" dirty="0">
                <a:latin typeface="Traditional Arabic" panose="02020603050405020304" pitchFamily="18" charset="-78"/>
                <a:cs typeface="Traditional Arabic" panose="02020603050405020304" pitchFamily="18" charset="-78"/>
              </a:rPr>
              <a:t> عدة سياسيات في ذلك ،و التي من بينها برنامج التجديد الريفي الذي يحفز على استحداث مشاريع استثمارية خاصة في الأنشطة الفلاحية والخدماتية  والصناعية بالإضافة إلى تكوين العنصر النسوي وإعداد برنامج خاص بالتربصات المهنية والتكوين المهني موجه إلى النساء الحرفيات والماكثات بالبيت وهذا من خلال سياسية القرض المصغر.</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فالقرض المصغر يعد من أهم المبادرات التي قامت بها الجزائر لامتصاص البطالة وخلق فرص للتشغيل لصالح الفئات  الفقيرة ، اذ يعتمد جهاز القرض المصغر على منح قروض يتم تسديدها على المدى القصير أو الطويل، فيعد القرض المصغر من السياسات التي تستهدف الفئة العاطلة عن العمل وتبحث عنه سواء من الرجال أو النساء ،فنصيب النساء من القروض المصغرة نصيبا وافرا نظرا لما خصصت لهن الدولة من تسهيلات ومتابعة وتوجيه ،حيث تكون الاستفادة من القرض المصغر حسب طبيعة عمل كل امرأة أو مهنتها سواء كان : النسيج ،</a:t>
            </a:r>
            <a:r>
              <a:rPr lang="ar-DZ" sz="4000" b="1" dirty="0" err="1">
                <a:latin typeface="Traditional Arabic" panose="02020603050405020304" pitchFamily="18" charset="-78"/>
                <a:cs typeface="Traditional Arabic" panose="02020603050405020304" pitchFamily="18" charset="-78"/>
              </a:rPr>
              <a:t>الخياطة،الفلاحة،الخدمات</a:t>
            </a:r>
            <a:r>
              <a:rPr lang="ar-DZ" sz="4000" b="1" dirty="0">
                <a:latin typeface="Traditional Arabic" panose="02020603050405020304" pitchFamily="18" charset="-78"/>
                <a:cs typeface="Traditional Arabic" panose="02020603050405020304" pitchFamily="18" charset="-78"/>
              </a:rPr>
              <a:t> ......</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وانطلاقا من الأهمية المتعاظمة لعمل المرأة المستفيدة من القرض المصغر افرز معوقات </a:t>
            </a:r>
            <a:r>
              <a:rPr lang="ar-DZ" sz="4000" b="1" dirty="0" err="1" smtClean="0">
                <a:latin typeface="Traditional Arabic" panose="02020603050405020304" pitchFamily="18" charset="-78"/>
                <a:cs typeface="Traditional Arabic" panose="02020603050405020304" pitchFamily="18" charset="-78"/>
              </a:rPr>
              <a:t>لها،ويقصد</a:t>
            </a:r>
            <a:r>
              <a:rPr lang="ar-DZ" sz="4000" b="1" dirty="0" smtClean="0">
                <a:latin typeface="Traditional Arabic" panose="02020603050405020304" pitchFamily="18" charset="-78"/>
                <a:cs typeface="Traditional Arabic" panose="02020603050405020304" pitchFamily="18" charset="-78"/>
              </a:rPr>
              <a:t> </a:t>
            </a:r>
            <a:r>
              <a:rPr lang="ar-DZ" sz="4000" b="1" dirty="0">
                <a:latin typeface="Traditional Arabic" panose="02020603050405020304" pitchFamily="18" charset="-78"/>
                <a:cs typeface="Traditional Arabic" panose="02020603050405020304" pitchFamily="18" charset="-78"/>
              </a:rPr>
              <a:t>بهده الأخيرة الصعوبات أو المشكلات التي تحول دون قيام المرأة لعملها بأكمل وجه والذي قد يعود إلى قيمة القرض غير كافية أو إلى عدم وجود بيئة أسرية مساندة لعملها، وبهذا سنحاول في هذه دراستنا هذه إلى إبراز أهم المعوقات وصعوبات التي تعرقل مسار عمل المرأة المستفيدة من القرض المصغر وذلك من خلال تسليط الضوء على المستفيدات من القرض المصغر بمدينة ورقلة وذلك بطرح التساؤل التالي:</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ما هي </a:t>
            </a:r>
            <a:r>
              <a:rPr lang="ar-DZ" sz="4000" b="1" dirty="0" smtClean="0">
                <a:latin typeface="Traditional Arabic" panose="02020603050405020304" pitchFamily="18" charset="-78"/>
                <a:cs typeface="Traditional Arabic" panose="02020603050405020304" pitchFamily="18" charset="-78"/>
              </a:rPr>
              <a:t>معوقات عمل المرأة المستفيدة </a:t>
            </a:r>
            <a:r>
              <a:rPr lang="ar-DZ" sz="4000" b="1" dirty="0">
                <a:latin typeface="Traditional Arabic" panose="02020603050405020304" pitchFamily="18" charset="-78"/>
                <a:cs typeface="Traditional Arabic" panose="02020603050405020304" pitchFamily="18" charset="-78"/>
              </a:rPr>
              <a:t>من القرض </a:t>
            </a:r>
            <a:r>
              <a:rPr lang="ar-DZ" sz="4000" b="1" dirty="0" smtClean="0">
                <a:latin typeface="Traditional Arabic" panose="02020603050405020304" pitchFamily="18" charset="-78"/>
                <a:cs typeface="Traditional Arabic" panose="02020603050405020304" pitchFamily="18" charset="-78"/>
              </a:rPr>
              <a:t>المصغر؟</a:t>
            </a:r>
            <a:endParaRPr lang="en-US" sz="4000" b="1" dirty="0">
              <a:latin typeface="Traditional Arabic" panose="02020603050405020304" pitchFamily="18" charset="-78"/>
              <a:cs typeface="Traditional Arabic" panose="02020603050405020304" pitchFamily="18" charset="-78"/>
            </a:endParaRPr>
          </a:p>
        </p:txBody>
      </p:sp>
      <p:sp>
        <p:nvSpPr>
          <p:cNvPr id="26" name="Rectangle 24"/>
          <p:cNvSpPr/>
          <p:nvPr/>
        </p:nvSpPr>
        <p:spPr>
          <a:xfrm>
            <a:off x="15482633" y="19199895"/>
            <a:ext cx="13454054" cy="5107741"/>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محاولة الوقوف على عمل المرأة المستفيدة من القرض المصغر من خلال تشخيص القيود والمعوقات التي تؤثر سلبا على أدائها</a:t>
            </a:r>
            <a:r>
              <a:rPr lang="ar-DZ" sz="4000" b="1" dirty="0" smtClean="0">
                <a:latin typeface="Traditional Arabic" panose="02020603050405020304" pitchFamily="18" charset="-78"/>
                <a:cs typeface="Traditional Arabic" panose="02020603050405020304" pitchFamily="18" charset="-78"/>
              </a:rPr>
              <a:t>.</a:t>
            </a:r>
          </a:p>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الكشف عن اهم المعوقات التي تتعرض عمل المرأة المستفيدة من القرض </a:t>
            </a:r>
            <a:r>
              <a:rPr lang="ar-DZ" sz="4000" b="1" dirty="0" smtClean="0">
                <a:latin typeface="Traditional Arabic" panose="02020603050405020304" pitchFamily="18" charset="-78"/>
                <a:cs typeface="Traditional Arabic" panose="02020603050405020304" pitchFamily="18" charset="-78"/>
              </a:rPr>
              <a:t>المصغر.</a:t>
            </a:r>
          </a:p>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معرفة أنواع المعوقات التي تحول دون إنجاز المرأة لعملها.</a:t>
            </a:r>
          </a:p>
          <a:p>
            <a:pPr algn="just" rtl="1">
              <a:lnSpc>
                <a:spcPct val="150000"/>
              </a:lnSpc>
            </a:pPr>
            <a:endParaRPr lang="en-US" sz="3600" b="1" dirty="0">
              <a:solidFill>
                <a:srgbClr val="000000"/>
              </a:solidFill>
              <a:latin typeface="Traditional Arabic" panose="02020603050405020304" pitchFamily="18" charset="-78"/>
              <a:cs typeface="Traditional Arabic" panose="02020603050405020304" pitchFamily="18" charset="-78"/>
            </a:endParaRPr>
          </a:p>
        </p:txBody>
      </p:sp>
      <p:sp>
        <p:nvSpPr>
          <p:cNvPr id="33" name="Rectangle 18"/>
          <p:cNvSpPr>
            <a:spLocks noChangeArrowheads="1"/>
          </p:cNvSpPr>
          <p:nvPr/>
        </p:nvSpPr>
        <p:spPr bwMode="auto">
          <a:xfrm>
            <a:off x="2074995" y="25025286"/>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38607" y="25157509"/>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1776559" y="25922679"/>
            <a:ext cx="17459579" cy="8094233"/>
          </a:xfrm>
          <a:prstGeom prst="cloudCallout">
            <a:avLst>
              <a:gd name="adj1" fmla="val -8943"/>
              <a:gd name="adj2" fmla="val -26959"/>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r" rtl="1">
              <a:lnSpc>
                <a:spcPct val="150000"/>
              </a:lnSpc>
            </a:pPr>
            <a:r>
              <a:rPr lang="ar-DZ" sz="4000" b="1" u="sng" dirty="0">
                <a:latin typeface="Traditional Arabic" panose="02020603050405020304" pitchFamily="18" charset="-78"/>
                <a:cs typeface="Traditional Arabic" panose="02020603050405020304" pitchFamily="18" charset="-78"/>
              </a:rPr>
              <a:t>1 المقابلة</a:t>
            </a:r>
            <a:r>
              <a:rPr lang="ar-DZ" sz="4000" b="1" dirty="0">
                <a:latin typeface="Traditional Arabic" panose="02020603050405020304" pitchFamily="18" charset="-78"/>
                <a:cs typeface="Traditional Arabic" panose="02020603050405020304" pitchFamily="18" charset="-78"/>
              </a:rPr>
              <a:t>: اعتمدنا على المقابلة الغير مقننة وكانت مع المكلفة بالخلية الاعلام والاتصال بوكالة التسيير القرض المصغر بولاية ورقلة</a:t>
            </a:r>
            <a:r>
              <a:rPr lang="ar-DZ" sz="4000" b="1" dirty="0" smtClean="0">
                <a:latin typeface="Traditional Arabic" panose="02020603050405020304" pitchFamily="18" charset="-78"/>
                <a:cs typeface="Traditional Arabic" panose="02020603050405020304" pitchFamily="18" charset="-78"/>
              </a:rPr>
              <a:t>.</a:t>
            </a:r>
          </a:p>
          <a:p>
            <a:pPr algn="r" rtl="1">
              <a:lnSpc>
                <a:spcPct val="150000"/>
              </a:lnSpc>
            </a:pPr>
            <a:r>
              <a:rPr lang="ar-DZ" sz="4000" b="1" u="sng" dirty="0" smtClean="0">
                <a:latin typeface="Traditional Arabic" panose="02020603050405020304" pitchFamily="18" charset="-78"/>
                <a:cs typeface="Traditional Arabic" panose="02020603050405020304" pitchFamily="18" charset="-78"/>
              </a:rPr>
              <a:t>2 </a:t>
            </a:r>
            <a:r>
              <a:rPr lang="ar-DZ" sz="4000" b="1" u="sng" dirty="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اعتمدنا على الاستبيان المغلق المفتوح والذي تتضمن 34 سؤال قسم على </a:t>
            </a:r>
            <a:r>
              <a:rPr lang="ar-DZ" sz="4000" b="1" dirty="0" err="1">
                <a:latin typeface="Traditional Arabic" panose="02020603050405020304" pitchFamily="18" charset="-78"/>
                <a:cs typeface="Traditional Arabic" panose="02020603050405020304" pitchFamily="18" charset="-78"/>
              </a:rPr>
              <a:t>ثلات</a:t>
            </a:r>
            <a:r>
              <a:rPr lang="ar-DZ" sz="4000" b="1" dirty="0">
                <a:latin typeface="Traditional Arabic" panose="02020603050405020304" pitchFamily="18" charset="-78"/>
                <a:cs typeface="Traditional Arabic" panose="02020603050405020304" pitchFamily="18" charset="-78"/>
              </a:rPr>
              <a:t> محاور ،فالمحور الأول تضمن البيانات الشخصية، اما المحور الثاني خاص بالفرضية الأولى ،والمحور الثالث كان خاص بالفرضية الثانية.</a:t>
            </a:r>
          </a:p>
          <a:p>
            <a:pPr algn="just" rtl="1">
              <a:lnSpc>
                <a:spcPct val="150000"/>
              </a:lnSpc>
            </a:pPr>
            <a:r>
              <a:rPr lang="ar-DZ" sz="4000" b="1" dirty="0">
                <a:latin typeface="Traditional Arabic" panose="02020603050405020304" pitchFamily="18" charset="-78"/>
                <a:cs typeface="Traditional Arabic" panose="02020603050405020304" pitchFamily="18" charset="-78"/>
              </a:rPr>
              <a:t> </a:t>
            </a:r>
          </a:p>
        </p:txBody>
      </p:sp>
      <p:sp>
        <p:nvSpPr>
          <p:cNvPr id="39" name="Rectangle 18"/>
          <p:cNvSpPr>
            <a:spLocks noChangeArrowheads="1"/>
          </p:cNvSpPr>
          <p:nvPr/>
        </p:nvSpPr>
        <p:spPr bwMode="auto">
          <a:xfrm>
            <a:off x="13105655" y="34767212"/>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3858846" y="34838964"/>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12455335" y="37174075"/>
            <a:ext cx="10917094" cy="5188745"/>
          </a:xfrm>
          <a:prstGeom prst="wedgeEllipseCallout">
            <a:avLst>
              <a:gd name="adj1" fmla="val -22191"/>
              <a:gd name="adj2" fmla="val -56573"/>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r" rtl="1"/>
            <a:r>
              <a:rPr lang="ar-DZ" sz="4000" b="1" u="sng" dirty="0" smtClean="0">
                <a:latin typeface="Traditional Arabic" panose="02020603050405020304" pitchFamily="18" charset="-78"/>
                <a:cs typeface="Traditional Arabic" panose="02020603050405020304" pitchFamily="18" charset="-78"/>
              </a:rPr>
              <a:t>مجتمع  البحث</a:t>
            </a:r>
            <a:r>
              <a:rPr lang="ar-DZ" sz="4000" b="1" dirty="0" smtClean="0">
                <a:latin typeface="Traditional Arabic" panose="02020603050405020304" pitchFamily="18" charset="-78"/>
                <a:cs typeface="Traditional Arabic" panose="02020603050405020304" pitchFamily="18" charset="-78"/>
              </a:rPr>
              <a:t>: يتكون من جميع النساء المستفيدات من القرض المصغر التي تم اختيارها من اجل إجراء الدارسة  وقدر عددهم ب 25 امرأة .</a:t>
            </a:r>
          </a:p>
          <a:p>
            <a:pPr algn="r" rtl="1"/>
            <a:r>
              <a:rPr lang="ar-DZ" sz="4000" b="1" u="sng" dirty="0" smtClean="0">
                <a:latin typeface="Traditional Arabic" panose="02020603050405020304" pitchFamily="18" charset="-78"/>
                <a:cs typeface="Traditional Arabic" panose="02020603050405020304" pitchFamily="18" charset="-78"/>
              </a:rPr>
              <a:t>عينة الدراسة </a:t>
            </a:r>
            <a:r>
              <a:rPr lang="ar-DZ" sz="4000" b="1" dirty="0" smtClean="0">
                <a:latin typeface="Traditional Arabic" panose="02020603050405020304" pitchFamily="18" charset="-78"/>
                <a:cs typeface="Traditional Arabic" panose="02020603050405020304" pitchFamily="18" charset="-78"/>
              </a:rPr>
              <a:t>:ونظرا </a:t>
            </a:r>
            <a:r>
              <a:rPr lang="ar-DZ" sz="4000" b="1" dirty="0">
                <a:latin typeface="Traditional Arabic" panose="02020603050405020304" pitchFamily="18" charset="-78"/>
                <a:cs typeface="Traditional Arabic" panose="02020603050405020304" pitchFamily="18" charset="-78"/>
              </a:rPr>
              <a:t>لطبيعة الموضوع وخصائص مجتمع الدراسة تم اختيار عينة </a:t>
            </a:r>
            <a:r>
              <a:rPr lang="ar-DZ" sz="4000" b="1" dirty="0" smtClean="0">
                <a:latin typeface="Traditional Arabic" panose="02020603050405020304" pitchFamily="18" charset="-78"/>
                <a:cs typeface="Traditional Arabic" panose="02020603050405020304" pitchFamily="18" charset="-78"/>
              </a:rPr>
              <a:t>قصدية بحكم عدد المستفيدات كان كبير مما استدعى الاعتماد على هذه العينة .</a:t>
            </a:r>
            <a:endParaRPr lang="en-US" sz="4000" b="1" dirty="0">
              <a:latin typeface="Traditional Arabic" panose="02020603050405020304" pitchFamily="18" charset="-78"/>
              <a:cs typeface="Traditional Arabic" panose="02020603050405020304" pitchFamily="18" charset="-78"/>
            </a:endParaRPr>
          </a:p>
        </p:txBody>
      </p:sp>
      <p:pic>
        <p:nvPicPr>
          <p:cNvPr id="11" name="Imag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61775" y="30899170"/>
            <a:ext cx="6771503" cy="3591009"/>
          </a:xfrm>
          <a:prstGeom prst="rect">
            <a:avLst/>
          </a:prstGeom>
        </p:spPr>
      </p:pic>
      <p:pic>
        <p:nvPicPr>
          <p:cNvPr id="12" name="Imag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8992" y="34831590"/>
            <a:ext cx="4524124" cy="4248472"/>
          </a:xfrm>
          <a:prstGeom prst="rect">
            <a:avLst/>
          </a:prstGeom>
        </p:spPr>
      </p:pic>
      <p:pic>
        <p:nvPicPr>
          <p:cNvPr id="13" name="Imag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5204" y="39141819"/>
            <a:ext cx="6224683" cy="4035458"/>
          </a:xfrm>
          <a:prstGeom prst="rect">
            <a:avLst/>
          </a:prstGeom>
        </p:spPr>
      </p:pic>
      <p:pic>
        <p:nvPicPr>
          <p:cNvPr id="14" name="Imag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42987" y="13286881"/>
            <a:ext cx="2548580" cy="2969291"/>
          </a:xfrm>
          <a:prstGeom prst="rect">
            <a:avLst/>
          </a:prstGeom>
        </p:spPr>
      </p:pic>
      <p:pic>
        <p:nvPicPr>
          <p:cNvPr id="15" name="Imag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847526" y="38747396"/>
            <a:ext cx="4217827" cy="3615424"/>
          </a:xfrm>
          <a:prstGeom prst="rect">
            <a:avLst/>
          </a:prstGeom>
        </p:spPr>
      </p:pic>
      <p:pic>
        <p:nvPicPr>
          <p:cNvPr id="16" name="Imag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986437" y="24476732"/>
            <a:ext cx="5264630" cy="34444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3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edge">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278"/>
                                        </p:tgtEl>
                                        <p:attrNameLst>
                                          <p:attrName>style.visibility</p:attrName>
                                        </p:attrNameLst>
                                      </p:cBhvr>
                                      <p:to>
                                        <p:strVal val="visible"/>
                                      </p:to>
                                    </p:set>
                                    <p:anim to="" calcmode="lin" valueType="num">
                                      <p:cBhvr>
                                        <p:cTn id="22" dur="1" fill="hold"/>
                                        <p:tgtEl>
                                          <p:spTgt spid="11278"/>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anim to="" calcmode="lin" valueType="num">
                                      <p:cBhvr>
                                        <p:cTn id="25" dur="1" fill="hold"/>
                                        <p:tgtEl>
                                          <p:spTgt spid="43"/>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to="" calcmode="lin" valueType="num">
                                      <p:cBhvr>
                                        <p:cTn id="35" dur="1" fill="hold"/>
                                        <p:tgtEl>
                                          <p:spTgt spid="19"/>
                                        </p:tgtEl>
                                        <p:attrNameLst>
                                          <p:attrName/>
                                        </p:attrNameLst>
                                      </p:cBhvr>
                                    </p:anim>
                                  </p:childTnLst>
                                </p:cTn>
                              </p:par>
                              <p:par>
                                <p:cTn id="36" presetID="24"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to="" calcmode="lin" valueType="num">
                                      <p:cBhvr>
                                        <p:cTn id="38" dur="1" fill="hold"/>
                                        <p:tgtEl>
                                          <p:spTgt spid="21"/>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linds(horizont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4" presetClass="entr" presetSubtype="0" fill="hold" grpId="0" nodeType="clickEffect">
                                  <p:stCondLst>
                                    <p:cond delay="0"/>
                                  </p:stCondLst>
                                  <p:childTnLst>
                                    <p:set>
                                      <p:cBhvr>
                                        <p:cTn id="53" dur="1" fill="hold">
                                          <p:stCondLst>
                                            <p:cond delay="0"/>
                                          </p:stCondLst>
                                        </p:cTn>
                                        <p:tgtEl>
                                          <p:spTgt spid="11284"/>
                                        </p:tgtEl>
                                        <p:attrNameLst>
                                          <p:attrName>style.visibility</p:attrName>
                                        </p:attrNameLst>
                                      </p:cBhvr>
                                      <p:to>
                                        <p:strVal val="visible"/>
                                      </p:to>
                                    </p:set>
                                    <p:anim to="" calcmode="lin" valueType="num">
                                      <p:cBhvr>
                                        <p:cTn id="54" dur="1" fill="hold"/>
                                        <p:tgtEl>
                                          <p:spTgt spid="11284"/>
                                        </p:tgtEl>
                                        <p:attrNameLst>
                                          <p:attrName/>
                                        </p:attrNameLst>
                                      </p:cBhvr>
                                    </p:anim>
                                  </p:childTnLst>
                                </p:cTn>
                              </p:par>
                              <p:par>
                                <p:cTn id="55" presetID="24" presetClass="entr" presetSubtype="0" fill="hold" grpId="0" nodeType="withEffect">
                                  <p:stCondLst>
                                    <p:cond delay="0"/>
                                  </p:stCondLst>
                                  <p:childTnLst>
                                    <p:set>
                                      <p:cBhvr>
                                        <p:cTn id="56" dur="1" fill="hold">
                                          <p:stCondLst>
                                            <p:cond delay="0"/>
                                          </p:stCondLst>
                                        </p:cTn>
                                        <p:tgtEl>
                                          <p:spTgt spid="49"/>
                                        </p:tgtEl>
                                        <p:attrNameLst>
                                          <p:attrName>style.visibility</p:attrName>
                                        </p:attrNameLst>
                                      </p:cBhvr>
                                      <p:to>
                                        <p:strVal val="visible"/>
                                      </p:to>
                                    </p:set>
                                    <p:anim to="" calcmode="lin" valueType="num">
                                      <p:cBhvr>
                                        <p:cTn id="57" dur="1" fill="hold"/>
                                        <p:tgtEl>
                                          <p:spTgt spid="49"/>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linds(horizontal)">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1276"/>
                                        </p:tgtEl>
                                        <p:attrNameLst>
                                          <p:attrName>style.visibility</p:attrName>
                                        </p:attrNameLst>
                                      </p:cBhvr>
                                      <p:to>
                                        <p:strVal val="visible"/>
                                      </p:to>
                                    </p:set>
                                    <p:anim to="" calcmode="lin" valueType="num">
                                      <p:cBhvr>
                                        <p:cTn id="67" dur="1" fill="hold"/>
                                        <p:tgtEl>
                                          <p:spTgt spid="11276"/>
                                        </p:tgtEl>
                                        <p:attrNameLst>
                                          <p:attrName/>
                                        </p:attrNameLst>
                                      </p:cBhvr>
                                    </p:anim>
                                  </p:childTnLst>
                                </p:cTn>
                              </p:par>
                              <p:par>
                                <p:cTn id="68" presetID="24" presetClass="entr" presetSubtype="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to="" calcmode="lin" valueType="num">
                                      <p:cBhvr>
                                        <p:cTn id="70" dur="1" fill="hold"/>
                                        <p:tgtEl>
                                          <p:spTgt spid="38"/>
                                        </p:tgtEl>
                                        <p:attrNameLst>
                                          <p:attrName/>
                                        </p:attrNameLst>
                                      </p:cBhvr>
                                    </p:anim>
                                  </p:childTnLst>
                                </p:cTn>
                              </p:par>
                            </p:childTnLst>
                          </p:cTn>
                        </p:par>
                      </p:childTnLst>
                    </p:cTn>
                  </p:par>
                  <p:par>
                    <p:cTn id="71" fill="hold">
                      <p:stCondLst>
                        <p:cond delay="indefinite"/>
                      </p:stCondLst>
                      <p:childTnLst>
                        <p:par>
                          <p:cTn id="72" fill="hold">
                            <p:stCondLst>
                              <p:cond delay="0"/>
                            </p:stCondLst>
                            <p:childTnLst>
                              <p:par>
                                <p:cTn id="73" presetID="20"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edge">
                                      <p:cBhvr>
                                        <p:cTn id="75" dur="20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24" presetClass="entr" presetSubtype="0" fill="hold" grpId="0" nodeType="clickEffect">
                                  <p:stCondLst>
                                    <p:cond delay="0"/>
                                  </p:stCondLst>
                                  <p:childTnLst>
                                    <p:set>
                                      <p:cBhvr>
                                        <p:cTn id="79" dur="1" fill="hold">
                                          <p:stCondLst>
                                            <p:cond delay="0"/>
                                          </p:stCondLst>
                                        </p:cTn>
                                        <p:tgtEl>
                                          <p:spTgt spid="11282"/>
                                        </p:tgtEl>
                                        <p:attrNameLst>
                                          <p:attrName>style.visibility</p:attrName>
                                        </p:attrNameLst>
                                      </p:cBhvr>
                                      <p:to>
                                        <p:strVal val="visible"/>
                                      </p:to>
                                    </p:set>
                                    <p:anim to="" calcmode="lin" valueType="num">
                                      <p:cBhvr>
                                        <p:cTn id="80" dur="1" fill="hold"/>
                                        <p:tgtEl>
                                          <p:spTgt spid="11282"/>
                                        </p:tgtEl>
                                        <p:attrNameLst>
                                          <p:attrName/>
                                        </p:attrNameLst>
                                      </p:cBhvr>
                                    </p:anim>
                                  </p:childTnLst>
                                </p:cTn>
                              </p:par>
                              <p:par>
                                <p:cTn id="81" presetID="24" presetClass="entr" presetSubtype="0"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 to="" calcmode="lin" valueType="num">
                                      <p:cBhvr>
                                        <p:cTn id="83" dur="1" fill="hold"/>
                                        <p:tgtEl>
                                          <p:spTgt spid="47"/>
                                        </p:tgtEl>
                                        <p:attrNameLst>
                                          <p:attrName/>
                                        </p:attrNameLst>
                                      </p:cBhvr>
                                    </p:anim>
                                  </p:childTnLst>
                                </p:cTn>
                              </p:par>
                            </p:childTnLst>
                          </p:cTn>
                        </p:par>
                      </p:childTnLst>
                    </p:cTn>
                  </p:par>
                  <p:par>
                    <p:cTn id="84" fill="hold">
                      <p:stCondLst>
                        <p:cond delay="indefinite"/>
                      </p:stCondLst>
                      <p:childTnLst>
                        <p:par>
                          <p:cTn id="85" fill="hold">
                            <p:stCondLst>
                              <p:cond delay="0"/>
                            </p:stCondLst>
                            <p:childTnLst>
                              <p:par>
                                <p:cTn id="86" presetID="20" presetClass="entr" presetSubtype="0" fill="hold" grpId="0" nodeType="click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edge">
                                      <p:cBhvr>
                                        <p:cTn id="88" dur="2000"/>
                                        <p:tgtEl>
                                          <p:spTgt spid="25"/>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12" fill="hold" nodeType="click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strips(downLeft)">
                                      <p:cBhvr>
                                        <p:cTn id="93" dur="500"/>
                                        <p:tgtEl>
                                          <p:spTgt spid="16"/>
                                        </p:tgtEl>
                                      </p:cBhvr>
                                    </p:animEffect>
                                  </p:childTnLst>
                                </p:cTn>
                              </p:par>
                            </p:childTnLst>
                          </p:cTn>
                        </p:par>
                      </p:childTnLst>
                    </p:cTn>
                  </p:par>
                  <p:par>
                    <p:cTn id="94" fill="hold">
                      <p:stCondLst>
                        <p:cond delay="indefinite"/>
                      </p:stCondLst>
                      <p:childTnLst>
                        <p:par>
                          <p:cTn id="95" fill="hold">
                            <p:stCondLst>
                              <p:cond delay="0"/>
                            </p:stCondLst>
                            <p:childTnLst>
                              <p:par>
                                <p:cTn id="96" presetID="24" presetClass="entr" presetSubtype="0" fill="hold" grpId="0" nodeType="clickEffect">
                                  <p:stCondLst>
                                    <p:cond delay="0"/>
                                  </p:stCondLst>
                                  <p:childTnLst>
                                    <p:set>
                                      <p:cBhvr>
                                        <p:cTn id="97" dur="1" fill="hold">
                                          <p:stCondLst>
                                            <p:cond delay="0"/>
                                          </p:stCondLst>
                                        </p:cTn>
                                        <p:tgtEl>
                                          <p:spTgt spid="33"/>
                                        </p:tgtEl>
                                        <p:attrNameLst>
                                          <p:attrName>style.visibility</p:attrName>
                                        </p:attrNameLst>
                                      </p:cBhvr>
                                      <p:to>
                                        <p:strVal val="visible"/>
                                      </p:to>
                                    </p:set>
                                    <p:anim to="" calcmode="lin" valueType="num">
                                      <p:cBhvr>
                                        <p:cTn id="98" dur="1" fill="hold"/>
                                        <p:tgtEl>
                                          <p:spTgt spid="33"/>
                                        </p:tgtEl>
                                        <p:attrNameLst>
                                          <p:attrName/>
                                        </p:attrNameLst>
                                      </p:cBhvr>
                                    </p:anim>
                                  </p:childTnLst>
                                </p:cTn>
                              </p:par>
                              <p:par>
                                <p:cTn id="99" presetID="24" presetClass="entr" presetSubtype="0" fill="hold" grpId="0" nodeType="withEffect">
                                  <p:stCondLst>
                                    <p:cond delay="0"/>
                                  </p:stCondLst>
                                  <p:childTnLst>
                                    <p:set>
                                      <p:cBhvr>
                                        <p:cTn id="100" dur="1" fill="hold">
                                          <p:stCondLst>
                                            <p:cond delay="0"/>
                                          </p:stCondLst>
                                        </p:cTn>
                                        <p:tgtEl>
                                          <p:spTgt spid="35"/>
                                        </p:tgtEl>
                                        <p:attrNameLst>
                                          <p:attrName>style.visibility</p:attrName>
                                        </p:attrNameLst>
                                      </p:cBhvr>
                                      <p:to>
                                        <p:strVal val="visible"/>
                                      </p:to>
                                    </p:set>
                                    <p:anim to="" calcmode="lin" valueType="num">
                                      <p:cBhvr>
                                        <p:cTn id="101" dur="1" fill="hold"/>
                                        <p:tgtEl>
                                          <p:spTgt spid="35"/>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3" presetClass="entr" presetSubtype="10" fill="hold" grpId="0" nodeType="click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blinds(horizontal)">
                                      <p:cBhvr>
                                        <p:cTn id="106" dur="500"/>
                                        <p:tgtEl>
                                          <p:spTgt spid="7"/>
                                        </p:tgtEl>
                                      </p:cBhvr>
                                    </p:animEffect>
                                  </p:childTnLst>
                                </p:cTn>
                              </p:par>
                            </p:childTnLst>
                          </p:cTn>
                        </p:par>
                      </p:childTnLst>
                    </p:cTn>
                  </p:par>
                  <p:par>
                    <p:cTn id="107" fill="hold">
                      <p:stCondLst>
                        <p:cond delay="indefinite"/>
                      </p:stCondLst>
                      <p:childTnLst>
                        <p:par>
                          <p:cTn id="108" fill="hold">
                            <p:stCondLst>
                              <p:cond delay="0"/>
                            </p:stCondLst>
                            <p:childTnLst>
                              <p:par>
                                <p:cTn id="109" presetID="21" presetClass="entr" presetSubtype="4" fill="hold" nodeType="clickEffect">
                                  <p:stCondLst>
                                    <p:cond delay="0"/>
                                  </p:stCondLst>
                                  <p:childTnLst>
                                    <p:set>
                                      <p:cBhvr>
                                        <p:cTn id="110" dur="1" fill="hold">
                                          <p:stCondLst>
                                            <p:cond delay="0"/>
                                          </p:stCondLst>
                                        </p:cTn>
                                        <p:tgtEl>
                                          <p:spTgt spid="11"/>
                                        </p:tgtEl>
                                        <p:attrNameLst>
                                          <p:attrName>style.visibility</p:attrName>
                                        </p:attrNameLst>
                                      </p:cBhvr>
                                      <p:to>
                                        <p:strVal val="visible"/>
                                      </p:to>
                                    </p:set>
                                    <p:animEffect transition="in" filter="wheel(4)">
                                      <p:cBhvr>
                                        <p:cTn id="111" dur="2000"/>
                                        <p:tgtEl>
                                          <p:spTgt spid="11"/>
                                        </p:tgtEl>
                                      </p:cBhvr>
                                    </p:animEffect>
                                  </p:childTnLst>
                                </p:cTn>
                              </p:par>
                            </p:childTnLst>
                          </p:cTn>
                        </p:par>
                      </p:childTnLst>
                    </p:cTn>
                  </p:par>
                  <p:par>
                    <p:cTn id="112" fill="hold">
                      <p:stCondLst>
                        <p:cond delay="indefinite"/>
                      </p:stCondLst>
                      <p:childTnLst>
                        <p:par>
                          <p:cTn id="113" fill="hold">
                            <p:stCondLst>
                              <p:cond delay="0"/>
                            </p:stCondLst>
                            <p:childTnLst>
                              <p:par>
                                <p:cTn id="114" presetID="24" presetClass="entr" presetSubtype="0" fill="hold" grpId="0" nodeType="clickEffect">
                                  <p:stCondLst>
                                    <p:cond delay="0"/>
                                  </p:stCondLst>
                                  <p:childTnLst>
                                    <p:set>
                                      <p:cBhvr>
                                        <p:cTn id="115" dur="1" fill="hold">
                                          <p:stCondLst>
                                            <p:cond delay="0"/>
                                          </p:stCondLst>
                                        </p:cTn>
                                        <p:tgtEl>
                                          <p:spTgt spid="39"/>
                                        </p:tgtEl>
                                        <p:attrNameLst>
                                          <p:attrName>style.visibility</p:attrName>
                                        </p:attrNameLst>
                                      </p:cBhvr>
                                      <p:to>
                                        <p:strVal val="visible"/>
                                      </p:to>
                                    </p:set>
                                    <p:anim to="" calcmode="lin" valueType="num">
                                      <p:cBhvr>
                                        <p:cTn id="116" dur="1" fill="hold"/>
                                        <p:tgtEl>
                                          <p:spTgt spid="39"/>
                                        </p:tgtEl>
                                        <p:attrNameLst>
                                          <p:attrName/>
                                        </p:attrNameLst>
                                      </p:cBhvr>
                                    </p:anim>
                                  </p:childTnLst>
                                </p:cTn>
                              </p:par>
                              <p:par>
                                <p:cTn id="117" presetID="24" presetClass="entr" presetSubtype="0" fill="hold" grpId="0" nodeType="withEffect">
                                  <p:stCondLst>
                                    <p:cond delay="0"/>
                                  </p:stCondLst>
                                  <p:childTnLst>
                                    <p:set>
                                      <p:cBhvr>
                                        <p:cTn id="118" dur="1" fill="hold">
                                          <p:stCondLst>
                                            <p:cond delay="0"/>
                                          </p:stCondLst>
                                        </p:cTn>
                                        <p:tgtEl>
                                          <p:spTgt spid="40"/>
                                        </p:tgtEl>
                                        <p:attrNameLst>
                                          <p:attrName>style.visibility</p:attrName>
                                        </p:attrNameLst>
                                      </p:cBhvr>
                                      <p:to>
                                        <p:strVal val="visible"/>
                                      </p:to>
                                    </p:set>
                                    <p:anim to="" calcmode="lin" valueType="num">
                                      <p:cBhvr>
                                        <p:cTn id="119" dur="1" fill="hold"/>
                                        <p:tgtEl>
                                          <p:spTgt spid="40"/>
                                        </p:tgtEl>
                                        <p:attrNameLst>
                                          <p:attrName/>
                                        </p:attrNameLst>
                                      </p:cBhvr>
                                    </p:anim>
                                  </p:childTnLst>
                                </p:cTn>
                              </p:par>
                            </p:childTnLst>
                          </p:cTn>
                        </p:par>
                      </p:childTnLst>
                    </p:cTn>
                  </p:par>
                  <p:par>
                    <p:cTn id="120" fill="hold">
                      <p:stCondLst>
                        <p:cond delay="indefinite"/>
                      </p:stCondLst>
                      <p:childTnLst>
                        <p:par>
                          <p:cTn id="121" fill="hold">
                            <p:stCondLst>
                              <p:cond delay="0"/>
                            </p:stCondLst>
                            <p:childTnLst>
                              <p:par>
                                <p:cTn id="122" presetID="20" presetClass="entr" presetSubtype="0" fill="hold" grpId="0" nodeType="clickEffect">
                                  <p:stCondLst>
                                    <p:cond delay="0"/>
                                  </p:stCondLst>
                                  <p:childTnLst>
                                    <p:set>
                                      <p:cBhvr>
                                        <p:cTn id="123" dur="1" fill="hold">
                                          <p:stCondLst>
                                            <p:cond delay="0"/>
                                          </p:stCondLst>
                                        </p:cTn>
                                        <p:tgtEl>
                                          <p:spTgt spid="10"/>
                                        </p:tgtEl>
                                        <p:attrNameLst>
                                          <p:attrName>style.visibility</p:attrName>
                                        </p:attrNameLst>
                                      </p:cBhvr>
                                      <p:to>
                                        <p:strVal val="visible"/>
                                      </p:to>
                                    </p:set>
                                    <p:animEffect transition="in" filter="wedge">
                                      <p:cBhvr>
                                        <p:cTn id="124" dur="2000"/>
                                        <p:tgtEl>
                                          <p:spTgt spid="10"/>
                                        </p:tgtEl>
                                      </p:cBhvr>
                                    </p:animEffect>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nodeType="clickEffect">
                                  <p:stCondLst>
                                    <p:cond delay="0"/>
                                  </p:stCondLst>
                                  <p:childTnLst>
                                    <p:set>
                                      <p:cBhvr>
                                        <p:cTn id="128" dur="1" fill="hold">
                                          <p:stCondLst>
                                            <p:cond delay="0"/>
                                          </p:stCondLst>
                                        </p:cTn>
                                        <p:tgtEl>
                                          <p:spTgt spid="12"/>
                                        </p:tgtEl>
                                        <p:attrNameLst>
                                          <p:attrName>style.visibility</p:attrName>
                                        </p:attrNameLst>
                                      </p:cBhvr>
                                      <p:to>
                                        <p:strVal val="visible"/>
                                      </p:to>
                                    </p:set>
                                    <p:anim calcmode="lin" valueType="num">
                                      <p:cBhvr additive="base">
                                        <p:cTn id="129" dur="500" fill="hold"/>
                                        <p:tgtEl>
                                          <p:spTgt spid="12"/>
                                        </p:tgtEl>
                                        <p:attrNameLst>
                                          <p:attrName>ppt_x</p:attrName>
                                        </p:attrNameLst>
                                      </p:cBhvr>
                                      <p:tavLst>
                                        <p:tav tm="0">
                                          <p:val>
                                            <p:strVal val="#ppt_x"/>
                                          </p:val>
                                        </p:tav>
                                        <p:tav tm="100000">
                                          <p:val>
                                            <p:strVal val="#ppt_x"/>
                                          </p:val>
                                        </p:tav>
                                      </p:tavLst>
                                    </p:anim>
                                    <p:anim calcmode="lin" valueType="num">
                                      <p:cBhvr additive="base">
                                        <p:cTn id="1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4" fill="hold" nodeType="clickEffect">
                                  <p:stCondLst>
                                    <p:cond delay="0"/>
                                  </p:stCondLst>
                                  <p:childTnLst>
                                    <p:set>
                                      <p:cBhvr>
                                        <p:cTn id="134" dur="1" fill="hold">
                                          <p:stCondLst>
                                            <p:cond delay="0"/>
                                          </p:stCondLst>
                                        </p:cTn>
                                        <p:tgtEl>
                                          <p:spTgt spid="15"/>
                                        </p:tgtEl>
                                        <p:attrNameLst>
                                          <p:attrName>style.visibility</p:attrName>
                                        </p:attrNameLst>
                                      </p:cBhvr>
                                      <p:to>
                                        <p:strVal val="visible"/>
                                      </p:to>
                                    </p:set>
                                    <p:anim calcmode="lin" valueType="num">
                                      <p:cBhvr additive="base">
                                        <p:cTn id="135" dur="500" fill="hold"/>
                                        <p:tgtEl>
                                          <p:spTgt spid="15"/>
                                        </p:tgtEl>
                                        <p:attrNameLst>
                                          <p:attrName>ppt_x</p:attrName>
                                        </p:attrNameLst>
                                      </p:cBhvr>
                                      <p:tavLst>
                                        <p:tav tm="0">
                                          <p:val>
                                            <p:strVal val="#ppt_x"/>
                                          </p:val>
                                        </p:tav>
                                        <p:tav tm="100000">
                                          <p:val>
                                            <p:strVal val="#ppt_x"/>
                                          </p:val>
                                        </p:tav>
                                      </p:tavLst>
                                    </p:anim>
                                    <p:anim calcmode="lin" valueType="num">
                                      <p:cBhvr additive="base">
                                        <p:cTn id="1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nodeType="clickEffect">
                                  <p:stCondLst>
                                    <p:cond delay="0"/>
                                  </p:stCondLst>
                                  <p:childTnLst>
                                    <p:set>
                                      <p:cBhvr>
                                        <p:cTn id="140" dur="1" fill="hold">
                                          <p:stCondLst>
                                            <p:cond delay="0"/>
                                          </p:stCondLst>
                                        </p:cTn>
                                        <p:tgtEl>
                                          <p:spTgt spid="13"/>
                                        </p:tgtEl>
                                        <p:attrNameLst>
                                          <p:attrName>style.visibility</p:attrName>
                                        </p:attrNameLst>
                                      </p:cBhvr>
                                      <p:to>
                                        <p:strVal val="visible"/>
                                      </p:to>
                                    </p:set>
                                    <p:anim calcmode="lin" valueType="num">
                                      <p:cBhvr additive="base">
                                        <p:cTn id="141" dur="500" fill="hold"/>
                                        <p:tgtEl>
                                          <p:spTgt spid="13"/>
                                        </p:tgtEl>
                                        <p:attrNameLst>
                                          <p:attrName>ppt_x</p:attrName>
                                        </p:attrNameLst>
                                      </p:cBhvr>
                                      <p:tavLst>
                                        <p:tav tm="0">
                                          <p:val>
                                            <p:strVal val="#ppt_x"/>
                                          </p:val>
                                        </p:tav>
                                        <p:tav tm="100000">
                                          <p:val>
                                            <p:strVal val="#ppt_x"/>
                                          </p:val>
                                        </p:tav>
                                      </p:tavLst>
                                    </p:anim>
                                    <p:anim calcmode="lin" valueType="num">
                                      <p:cBhvr additive="base">
                                        <p:cTn id="1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7"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519</TotalTime>
  <Words>726</Words>
  <Application>Microsoft Office PowerPoint</Application>
  <PresentationFormat>Personnalisé</PresentationFormat>
  <Paragraphs>34</Paragraphs>
  <Slides>1</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vt:i4>
      </vt:variant>
    </vt:vector>
  </HeadingPairs>
  <TitlesOfParts>
    <vt:vector size="11" baseType="lpstr">
      <vt:lpstr>Arial</vt:lpstr>
      <vt:lpstr>Calibri</vt:lpstr>
      <vt:lpstr>Franklin Gothic Book</vt:lpstr>
      <vt:lpstr>Franklin Gothic Medium</vt:lpstr>
      <vt:lpstr>Simplified Arabic</vt:lpstr>
      <vt:lpstr>Tahoma</vt:lpstr>
      <vt:lpstr>Traditional Arabic</vt:lpstr>
      <vt:lpstr>Wingdings</vt:lpstr>
      <vt:lpstr>Wingdings 2</vt:lpstr>
      <vt:lpstr>Promenade</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user</cp:lastModifiedBy>
  <cp:revision>61</cp:revision>
  <dcterms:created xsi:type="dcterms:W3CDTF">2014-04-16T09:22:23Z</dcterms:created>
  <dcterms:modified xsi:type="dcterms:W3CDTF">2015-02-25T10:57:26Z</dcterms:modified>
</cp:coreProperties>
</file>